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60" r:id="rId8"/>
    <p:sldId id="258" r:id="rId9"/>
    <p:sldId id="259" r:id="rId10"/>
    <p:sldId id="261" r:id="rId11"/>
    <p:sldId id="263" r:id="rId12"/>
    <p:sldId id="262" r:id="rId13"/>
    <p:sldId id="264" r:id="rId14"/>
    <p:sldId id="269" r:id="rId15"/>
    <p:sldId id="288" r:id="rId16"/>
    <p:sldId id="287" r:id="rId17"/>
    <p:sldId id="270" r:id="rId18"/>
    <p:sldId id="289" r:id="rId19"/>
    <p:sldId id="292" r:id="rId20"/>
    <p:sldId id="275" r:id="rId21"/>
    <p:sldId id="291" r:id="rId22"/>
    <p:sldId id="284" r:id="rId23"/>
    <p:sldId id="283" r:id="rId24"/>
    <p:sldId id="265" r:id="rId25"/>
    <p:sldId id="266" r:id="rId26"/>
    <p:sldId id="285" r:id="rId27"/>
    <p:sldId id="267" r:id="rId28"/>
    <p:sldId id="286" r:id="rId29"/>
    <p:sldId id="268" r:id="rId30"/>
    <p:sldId id="282" r:id="rId31"/>
    <p:sldId id="276" r:id="rId32"/>
    <p:sldId id="277" r:id="rId33"/>
    <p:sldId id="278" r:id="rId34"/>
    <p:sldId id="279" r:id="rId35"/>
    <p:sldId id="280" r:id="rId36"/>
    <p:sldId id="293" r:id="rId37"/>
    <p:sldId id="281" r:id="rId38"/>
  </p:sldIdLst>
  <p:sldSz cx="10080625" cy="7559675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0"/>
            <a:ext cx="10074240" cy="503424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7200000"/>
            <a:ext cx="10074240" cy="35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0" y="0"/>
            <a:ext cx="10074240" cy="16142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"/>
          <p:cNvSpPr/>
          <p:nvPr/>
        </p:nvSpPr>
        <p:spPr>
          <a:xfrm>
            <a:off x="9270000" y="6894000"/>
            <a:ext cx="534240" cy="5342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9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60000" y="3299400"/>
            <a:ext cx="9354240" cy="15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Sistema web para la gestión </a:t>
            </a:r>
          </a:p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curricular de carreras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60000" y="5220000"/>
            <a:ext cx="935424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22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Asignatura: </a:t>
            </a:r>
            <a:r>
              <a:rPr lang="es-AR" sz="2000" spc="-1" dirty="0">
                <a:solidFill>
                  <a:srgbClr val="FFFFFF"/>
                </a:solidFill>
                <a:latin typeface="Source Sans Pro"/>
                <a:ea typeface="DejaVu Sans"/>
              </a:rPr>
              <a:t>TRABAJO FINAL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2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Carrera: </a:t>
            </a: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Tecnicatura universitaria en desarrollo de aplicaciones </a:t>
            </a:r>
            <a:r>
              <a:rPr lang="es-AR" sz="2000" spc="-1" dirty="0">
                <a:solidFill>
                  <a:srgbClr val="FFFFFF"/>
                </a:solidFill>
                <a:latin typeface="Source Sans Pro"/>
                <a:ea typeface="DejaVu Sans"/>
              </a:rPr>
              <a:t>w</a:t>
            </a: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eb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Docente: MORALEJO, Raúl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Tutor: FRATI, Emmanuel</a:t>
            </a:r>
            <a:endParaRPr lang="es-A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AR" sz="2000" b="0" strike="noStrike" spc="-1" dirty="0">
                <a:solidFill>
                  <a:srgbClr val="FFFFFF"/>
                </a:solidFill>
                <a:latin typeface="Source Sans Pro"/>
                <a:ea typeface="DejaVu Sans"/>
              </a:rPr>
              <a:t>Estudiante: AREVALO, Sergio</a:t>
            </a:r>
            <a:endParaRPr lang="es-AR" sz="2000" b="0" strike="noStrike" spc="-1" dirty="0">
              <a:latin typeface="Arial"/>
            </a:endParaRPr>
          </a:p>
        </p:txBody>
      </p:sp>
      <p:pic>
        <p:nvPicPr>
          <p:cNvPr id="205" name="Imagen 163"/>
          <p:cNvPicPr/>
          <p:nvPr/>
        </p:nvPicPr>
        <p:blipFill>
          <a:blip r:embed="rId2"/>
          <a:stretch/>
        </p:blipFill>
        <p:spPr>
          <a:xfrm>
            <a:off x="516960" y="72000"/>
            <a:ext cx="9125280" cy="330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6" name="Imagen 2"/>
          <p:cNvPicPr/>
          <p:nvPr/>
        </p:nvPicPr>
        <p:blipFill>
          <a:blip r:embed="rId2">
            <a:lum contrast="30000"/>
          </a:blip>
          <a:stretch/>
        </p:blipFill>
        <p:spPr>
          <a:xfrm>
            <a:off x="1656000" y="3708000"/>
            <a:ext cx="5256000" cy="3502080"/>
          </a:xfrm>
          <a:prstGeom prst="rect">
            <a:avLst/>
          </a:prstGeom>
          <a:ln>
            <a:noFill/>
          </a:ln>
        </p:spPr>
      </p:pic>
      <p:pic>
        <p:nvPicPr>
          <p:cNvPr id="357" name="Imagen 212"/>
          <p:cNvPicPr/>
          <p:nvPr/>
        </p:nvPicPr>
        <p:blipFill>
          <a:blip r:embed="rId3">
            <a:lum contrast="45000"/>
          </a:blip>
          <a:stretch/>
        </p:blipFill>
        <p:spPr>
          <a:xfrm>
            <a:off x="3600000" y="1639440"/>
            <a:ext cx="3853800" cy="2671920"/>
          </a:xfrm>
          <a:prstGeom prst="rect">
            <a:avLst/>
          </a:prstGeom>
          <a:ln>
            <a:noFill/>
          </a:ln>
        </p:spPr>
      </p:pic>
      <p:pic>
        <p:nvPicPr>
          <p:cNvPr id="358" name="Imagen 357"/>
          <p:cNvPicPr/>
          <p:nvPr/>
        </p:nvPicPr>
        <p:blipFill>
          <a:blip r:embed="rId4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8" name="Imagen 357"/>
          <p:cNvPicPr/>
          <p:nvPr/>
        </p:nvPicPr>
        <p:blipFill>
          <a:blip r:embed="rId2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30BB49F-CDD9-4FBF-BA71-F6613158F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81" y="1606909"/>
            <a:ext cx="3942334" cy="5593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922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8" name="Imagen 357"/>
          <p:cNvPicPr/>
          <p:nvPr/>
        </p:nvPicPr>
        <p:blipFill>
          <a:blip r:embed="rId2"/>
          <a:stretch/>
        </p:blipFill>
        <p:spPr>
          <a:xfrm>
            <a:off x="8568000" y="5832000"/>
            <a:ext cx="1368000" cy="1368000"/>
          </a:xfrm>
          <a:prstGeom prst="rect">
            <a:avLst/>
          </a:prstGeom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EF62823-D5AF-4CF5-A4A9-0CB6DD42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876" y="1611481"/>
            <a:ext cx="5282153" cy="45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80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CASOS DE USO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A551E7-755B-4B87-8970-719860088027}"/>
              </a:ext>
            </a:extLst>
          </p:cNvPr>
          <p:cNvPicPr/>
          <p:nvPr/>
        </p:nvPicPr>
        <p:blipFill>
          <a:blip r:embed="rId2">
            <a:lum bright="26000" contrast="-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26" y="1801538"/>
            <a:ext cx="3348946" cy="46669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E501A1-2120-429C-8269-4749E2B6C1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90" y="2148927"/>
            <a:ext cx="5547784" cy="4354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F250F96-D633-4032-A987-2D2EBA8A7346}"/>
              </a:ext>
            </a:extLst>
          </p:cNvPr>
          <p:cNvSpPr/>
          <p:nvPr/>
        </p:nvSpPr>
        <p:spPr>
          <a:xfrm>
            <a:off x="1190436" y="1900839"/>
            <a:ext cx="1501326" cy="1147481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9BE1E2E-9BCE-4640-997A-8F10F5A4C555}"/>
              </a:ext>
            </a:extLst>
          </p:cNvPr>
          <p:cNvSpPr/>
          <p:nvPr/>
        </p:nvSpPr>
        <p:spPr>
          <a:xfrm>
            <a:off x="1186526" y="3016663"/>
            <a:ext cx="1799865" cy="3537544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8B20F113-547E-4AF4-BBB1-983A987EC1D5}"/>
              </a:ext>
            </a:extLst>
          </p:cNvPr>
          <p:cNvSpPr/>
          <p:nvPr/>
        </p:nvSpPr>
        <p:spPr>
          <a:xfrm>
            <a:off x="1148175" y="1908346"/>
            <a:ext cx="1876565" cy="213630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1CDE984F-01E2-44FD-AFC7-52FFDA4A5929}"/>
              </a:ext>
            </a:extLst>
          </p:cNvPr>
          <p:cNvSpPr/>
          <p:nvPr/>
        </p:nvSpPr>
        <p:spPr>
          <a:xfrm>
            <a:off x="2684271" y="1908346"/>
            <a:ext cx="5926603" cy="206122"/>
          </a:xfrm>
          <a:prstGeom prst="line">
            <a:avLst/>
          </a:prstGeom>
          <a:ln w="25400"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CLASES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BAD04F-6BA4-4EBE-B9AE-002F69DC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24" y="1640860"/>
            <a:ext cx="5713559" cy="5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6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CLASES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5DE6C0-A2FC-4199-A4D0-FDFF9394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722737"/>
            <a:ext cx="8715375" cy="213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27000">
              <a:schemeClr val="accent1">
                <a:alpha val="91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E2EC093-09ED-4A29-A4C6-532FA0AB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91" y="3695730"/>
            <a:ext cx="2590399" cy="28940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569E72-2A22-406E-857C-4667DFFEB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34" y="3695730"/>
            <a:ext cx="2638071" cy="34785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9E46A8-5C14-4649-BF14-C2F0AA8B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1" y="3695730"/>
            <a:ext cx="1752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3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BASE DE DATOS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96" name="Imagen 229"/>
          <p:cNvPicPr/>
          <p:nvPr/>
        </p:nvPicPr>
        <p:blipFill>
          <a:blip r:embed="rId2"/>
          <a:stretch/>
        </p:blipFill>
        <p:spPr>
          <a:xfrm>
            <a:off x="216000" y="1612080"/>
            <a:ext cx="9642600" cy="5865840"/>
          </a:xfrm>
          <a:prstGeom prst="rect">
            <a:avLst/>
          </a:prstGeom>
          <a:ln>
            <a:noFill/>
          </a:ln>
        </p:spPr>
      </p:pic>
      <p:pic>
        <p:nvPicPr>
          <p:cNvPr id="397" name="Imagen 396"/>
          <p:cNvPicPr/>
          <p:nvPr/>
        </p:nvPicPr>
        <p:blipFill>
          <a:blip r:embed="rId3"/>
          <a:stretch/>
        </p:blipFill>
        <p:spPr>
          <a:xfrm>
            <a:off x="8368560" y="6480000"/>
            <a:ext cx="1423440" cy="748440"/>
          </a:xfrm>
          <a:prstGeom prst="rect">
            <a:avLst/>
          </a:prstGeom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29847A-8BE5-4455-B30F-7BDD3CE658A5}"/>
              </a:ext>
            </a:extLst>
          </p:cNvPr>
          <p:cNvSpPr txBox="1"/>
          <p:nvPr/>
        </p:nvSpPr>
        <p:spPr>
          <a:xfrm>
            <a:off x="609600" y="6484888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12 Tablas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MODELO DE BASE DE DATOS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97" name="Imagen 396"/>
          <p:cNvPicPr/>
          <p:nvPr/>
        </p:nvPicPr>
        <p:blipFill>
          <a:blip r:embed="rId2"/>
          <a:stretch/>
        </p:blipFill>
        <p:spPr>
          <a:xfrm>
            <a:off x="8368560" y="6480000"/>
            <a:ext cx="1423440" cy="748440"/>
          </a:xfrm>
          <a:prstGeom prst="rect">
            <a:avLst/>
          </a:prstGeom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97F7A5-E151-458E-A8FC-43B06CECB3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13460" y="1570703"/>
            <a:ext cx="4444365" cy="544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97A766D-9697-47F9-93E0-4B6C5F9B81A4}"/>
              </a:ext>
            </a:extLst>
          </p:cNvPr>
          <p:cNvSpPr txBox="1"/>
          <p:nvPr/>
        </p:nvSpPr>
        <p:spPr>
          <a:xfrm>
            <a:off x="282240" y="6190559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24 Tablas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29B9DC-CAA5-495F-B058-26AD27A06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36" y="1576544"/>
            <a:ext cx="2380943" cy="49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8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3192" y="3201777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6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HERRAMIENTAS</a:t>
            </a:r>
            <a:endParaRPr lang="es-AR" sz="6000" b="0" strike="noStrike" spc="-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67952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FRAMEWORK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6" name="Imagen 182"/>
          <p:cNvPicPr/>
          <p:nvPr/>
        </p:nvPicPr>
        <p:blipFill>
          <a:blip r:embed="rId2"/>
          <a:stretch/>
        </p:blipFill>
        <p:spPr>
          <a:xfrm>
            <a:off x="4029120" y="3729240"/>
            <a:ext cx="1294200" cy="1540440"/>
          </a:xfrm>
          <a:prstGeom prst="rect">
            <a:avLst/>
          </a:prstGeom>
          <a:ln>
            <a:noFill/>
          </a:ln>
        </p:spPr>
      </p:pic>
      <p:pic>
        <p:nvPicPr>
          <p:cNvPr id="317" name="Imagen 316"/>
          <p:cNvPicPr/>
          <p:nvPr/>
        </p:nvPicPr>
        <p:blipFill>
          <a:blip r:embed="rId3"/>
          <a:stretch/>
        </p:blipFill>
        <p:spPr>
          <a:xfrm>
            <a:off x="541080" y="5040000"/>
            <a:ext cx="1294200" cy="1294200"/>
          </a:xfrm>
          <a:prstGeom prst="rect">
            <a:avLst/>
          </a:prstGeom>
          <a:ln>
            <a:noFill/>
          </a:ln>
        </p:spPr>
      </p:pic>
      <p:pic>
        <p:nvPicPr>
          <p:cNvPr id="318" name="Imagen 317"/>
          <p:cNvPicPr/>
          <p:nvPr/>
        </p:nvPicPr>
        <p:blipFill>
          <a:blip r:embed="rId4"/>
          <a:stretch/>
        </p:blipFill>
        <p:spPr>
          <a:xfrm>
            <a:off x="4105080" y="1872000"/>
            <a:ext cx="1145880" cy="1389240"/>
          </a:xfrm>
          <a:prstGeom prst="rect">
            <a:avLst/>
          </a:prstGeom>
          <a:ln>
            <a:noFill/>
          </a:ln>
        </p:spPr>
      </p:pic>
      <p:pic>
        <p:nvPicPr>
          <p:cNvPr id="319" name="Imagen 318"/>
          <p:cNvPicPr/>
          <p:nvPr/>
        </p:nvPicPr>
        <p:blipFill>
          <a:blip r:embed="rId5"/>
          <a:stretch/>
        </p:blipFill>
        <p:spPr>
          <a:xfrm>
            <a:off x="6822720" y="1908000"/>
            <a:ext cx="2032560" cy="13348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20" name="Imagen 319"/>
          <p:cNvPicPr/>
          <p:nvPr/>
        </p:nvPicPr>
        <p:blipFill>
          <a:blip r:embed="rId6"/>
          <a:stretch/>
        </p:blipFill>
        <p:spPr>
          <a:xfrm>
            <a:off x="3277080" y="5760000"/>
            <a:ext cx="2558160" cy="1150200"/>
          </a:xfrm>
          <a:prstGeom prst="rect">
            <a:avLst/>
          </a:prstGeom>
          <a:ln>
            <a:noFill/>
          </a:ln>
        </p:spPr>
      </p:pic>
      <p:pic>
        <p:nvPicPr>
          <p:cNvPr id="321" name="Imagen 320"/>
          <p:cNvPicPr/>
          <p:nvPr/>
        </p:nvPicPr>
        <p:blipFill>
          <a:blip r:embed="rId7"/>
          <a:stretch/>
        </p:blipFill>
        <p:spPr>
          <a:xfrm>
            <a:off x="6625080" y="3528000"/>
            <a:ext cx="2878200" cy="297144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22" name="Imagen 321"/>
          <p:cNvPicPr/>
          <p:nvPr/>
        </p:nvPicPr>
        <p:blipFill>
          <a:blip r:embed="rId8"/>
          <a:stretch/>
        </p:blipFill>
        <p:spPr>
          <a:xfrm>
            <a:off x="397080" y="4085640"/>
            <a:ext cx="1500840" cy="80856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5362181" y="4992345"/>
            <a:ext cx="1295280" cy="5057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4"/>
          <p:cNvSpPr/>
          <p:nvPr/>
        </p:nvSpPr>
        <p:spPr>
          <a:xfrm flipV="1">
            <a:off x="5370326" y="5889690"/>
            <a:ext cx="1248943" cy="6769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5" name="Imagen 324"/>
          <p:cNvPicPr/>
          <p:nvPr/>
        </p:nvPicPr>
        <p:blipFill>
          <a:blip r:embed="rId9"/>
          <a:stretch/>
        </p:blipFill>
        <p:spPr>
          <a:xfrm>
            <a:off x="626040" y="2592000"/>
            <a:ext cx="993240" cy="1221120"/>
          </a:xfrm>
          <a:prstGeom prst="rect">
            <a:avLst/>
          </a:prstGeom>
          <a:ln>
            <a:noFill/>
          </a:ln>
        </p:spPr>
      </p:pic>
      <p:sp>
        <p:nvSpPr>
          <p:cNvPr id="326" name="CustomShape 5"/>
          <p:cNvSpPr/>
          <p:nvPr/>
        </p:nvSpPr>
        <p:spPr>
          <a:xfrm>
            <a:off x="37080" y="2304000"/>
            <a:ext cx="2374200" cy="43902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6"/>
          <p:cNvSpPr/>
          <p:nvPr/>
        </p:nvSpPr>
        <p:spPr>
          <a:xfrm flipH="1">
            <a:off x="2411640" y="2567520"/>
            <a:ext cx="1690560" cy="193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7"/>
          <p:cNvSpPr/>
          <p:nvPr/>
        </p:nvSpPr>
        <p:spPr>
          <a:xfrm flipH="1" flipV="1">
            <a:off x="2410920" y="4496400"/>
            <a:ext cx="161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8"/>
          <p:cNvSpPr/>
          <p:nvPr/>
        </p:nvSpPr>
        <p:spPr>
          <a:xfrm flipH="1" flipV="1">
            <a:off x="2410920" y="4498560"/>
            <a:ext cx="1457640" cy="167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9"/>
          <p:cNvSpPr/>
          <p:nvPr/>
        </p:nvSpPr>
        <p:spPr>
          <a:xfrm>
            <a:off x="5252760" y="2567520"/>
            <a:ext cx="1568520" cy="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Imagen 330"/>
          <p:cNvPicPr/>
          <p:nvPr/>
        </p:nvPicPr>
        <p:blipFill>
          <a:blip r:embed="rId10"/>
          <a:stretch/>
        </p:blipFill>
        <p:spPr>
          <a:xfrm>
            <a:off x="8280000" y="5184000"/>
            <a:ext cx="1295280" cy="1315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7826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68040" cy="52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PROGRAMA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4000" y="1881184"/>
            <a:ext cx="9068040" cy="4801718"/>
          </a:xfrm>
          <a:prstGeom prst="rect">
            <a:avLst/>
          </a:prstGeom>
          <a:noFill/>
          <a:ln w="38160" cap="rnd">
            <a:solidFill>
              <a:srgbClr val="3465A4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64080" rIns="109080" bIns="64080"/>
          <a:lstStyle/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Anteproyecto</a:t>
            </a:r>
            <a:endParaRPr lang="es-AR" sz="2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</a:t>
            </a:r>
            <a:endParaRPr lang="es-AR" sz="2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Metodología</a:t>
            </a: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spc="-1" dirty="0">
                <a:solidFill>
                  <a:srgbClr val="2C3E50"/>
                </a:solidFill>
                <a:latin typeface="Source Sans Pro Semibold"/>
              </a:rPr>
              <a:t>Modelos funcionales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spc="-1" dirty="0">
                <a:solidFill>
                  <a:srgbClr val="2C3E50"/>
                </a:solidFill>
                <a:latin typeface="Source Sans Pro Semibold"/>
              </a:rPr>
              <a:t>Casos de uso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</a:rPr>
              <a:t>Clase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spc="-1" dirty="0">
                <a:solidFill>
                  <a:srgbClr val="2C3E50"/>
                </a:solidFill>
                <a:latin typeface="Source Sans Pro Semibold"/>
              </a:rPr>
              <a:t>Base de datos</a:t>
            </a:r>
            <a:endParaRPr lang="es-AR" sz="1600" b="0" strike="noStrike" spc="-1" dirty="0">
              <a:latin typeface="Arial"/>
            </a:endParaRPr>
          </a:p>
          <a:p>
            <a:pPr marL="3074400" lvl="2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Herramientas</a:t>
            </a: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Framework</a:t>
            </a:r>
            <a:endParaRPr lang="es-AR" sz="1600" b="0" strike="noStrike" spc="-1" dirty="0">
              <a:latin typeface="Arial"/>
            </a:endParaRP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Mockup</a:t>
            </a:r>
            <a:endParaRPr lang="es-AR" sz="1600" b="0" strike="noStrike" spc="-1" dirty="0">
              <a:latin typeface="Arial"/>
            </a:endParaRPr>
          </a:p>
          <a:p>
            <a:pPr marL="3531600" lvl="3" indent="-21276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Mapa de navegación</a:t>
            </a:r>
            <a:endParaRPr lang="es-AR" sz="1600" b="0" strike="noStrike" spc="-1" dirty="0">
              <a:latin typeface="Arial"/>
            </a:endParaRPr>
          </a:p>
          <a:p>
            <a:pPr marL="3531600" lvl="3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1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Sistema de control de versiones</a:t>
            </a:r>
            <a:endParaRPr lang="es-AR" sz="1600" b="0" strike="noStrike" spc="-1" dirty="0">
              <a:latin typeface="Arial"/>
            </a:endParaRPr>
          </a:p>
          <a:p>
            <a:pPr marL="3074400" lvl="2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s-AR" sz="26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Pruebas Unitarias</a:t>
            </a:r>
            <a:endParaRPr lang="es-AR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FRAMEWORK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源ノ角ゴシック Bold"/>
              </a:rPr>
              <a:t>La estructura de Codeigniter es la siguiente:</a:t>
            </a: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2800" b="0" strike="noStrike" spc="-1">
              <a:latin typeface="Arial"/>
            </a:endParaRPr>
          </a:p>
        </p:txBody>
      </p:sp>
      <p:pic>
        <p:nvPicPr>
          <p:cNvPr id="335" name="Imagen 187"/>
          <p:cNvPicPr/>
          <p:nvPr/>
        </p:nvPicPr>
        <p:blipFill>
          <a:blip r:embed="rId2"/>
          <a:stretch/>
        </p:blipFill>
        <p:spPr>
          <a:xfrm>
            <a:off x="504000" y="3024000"/>
            <a:ext cx="8808840" cy="258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Para realizar la maquetación, es decir la interfaz con la que el usuario va a interactuar se utilizó </a:t>
            </a:r>
            <a:r>
              <a:rPr lang="es-AR" sz="2000" b="0" strike="noStrike" spc="-1" dirty="0" err="1">
                <a:solidFill>
                  <a:srgbClr val="2C3E50"/>
                </a:solidFill>
                <a:latin typeface="Source Sans Pro Semibold"/>
                <a:ea typeface="DejaVu Sans"/>
              </a:rPr>
              <a:t>Pencil</a:t>
            </a:r>
            <a:r>
              <a:rPr lang="es-AR" sz="20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.</a:t>
            </a: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</p:txBody>
      </p:sp>
      <p:pic>
        <p:nvPicPr>
          <p:cNvPr id="340" name="Imagen 192"/>
          <p:cNvPicPr/>
          <p:nvPr/>
        </p:nvPicPr>
        <p:blipFill>
          <a:blip r:embed="rId2"/>
          <a:stretch/>
        </p:blipFill>
        <p:spPr>
          <a:xfrm>
            <a:off x="9216000" y="6840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41" name="Imagen 196"/>
          <p:cNvPicPr/>
          <p:nvPr/>
        </p:nvPicPr>
        <p:blipFill>
          <a:blip r:embed="rId3"/>
          <a:stretch/>
        </p:blipFill>
        <p:spPr>
          <a:xfrm>
            <a:off x="1152000" y="2669040"/>
            <a:ext cx="7848000" cy="453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000" b="0" strike="noStrike" spc="-1" dirty="0">
              <a:latin typeface="Arial"/>
            </a:endParaRPr>
          </a:p>
        </p:txBody>
      </p:sp>
      <p:pic>
        <p:nvPicPr>
          <p:cNvPr id="340" name="Imagen 192"/>
          <p:cNvPicPr/>
          <p:nvPr/>
        </p:nvPicPr>
        <p:blipFill>
          <a:blip r:embed="rId2"/>
          <a:stretch/>
        </p:blipFill>
        <p:spPr>
          <a:xfrm>
            <a:off x="9216000" y="6840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BCB0798-4DF9-4C5C-848C-E6304E5C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93" y="1439481"/>
            <a:ext cx="10080625" cy="50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6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46" name="Imagen 192"/>
          <p:cNvPicPr/>
          <p:nvPr/>
        </p:nvPicPr>
        <p:blipFill>
          <a:blip r:embed="rId2"/>
          <a:stretch/>
        </p:blipFill>
        <p:spPr>
          <a:xfrm>
            <a:off x="9217800" y="6768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7B2F232-8558-4C4C-A7BE-33D1AF0B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9" y="1837820"/>
            <a:ext cx="8559801" cy="493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MOCKUP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46" name="Imagen 192"/>
          <p:cNvPicPr/>
          <p:nvPr/>
        </p:nvPicPr>
        <p:blipFill>
          <a:blip r:embed="rId2"/>
          <a:stretch/>
        </p:blipFill>
        <p:spPr>
          <a:xfrm>
            <a:off x="9217800" y="6768000"/>
            <a:ext cx="646200" cy="646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5346F0-14DB-4F3A-AC43-B357F21B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07473"/>
            <a:ext cx="10080625" cy="43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28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MAPA DE NAVEGACIÓN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1" name="Imagen 208"/>
          <p:cNvPicPr/>
          <p:nvPr/>
        </p:nvPicPr>
        <p:blipFill>
          <a:blip r:embed="rId2"/>
          <a:stretch/>
        </p:blipFill>
        <p:spPr>
          <a:xfrm>
            <a:off x="1944000" y="1748520"/>
            <a:ext cx="6258600" cy="5014080"/>
          </a:xfrm>
          <a:prstGeom prst="rect">
            <a:avLst/>
          </a:prstGeom>
          <a:ln>
            <a:noFill/>
          </a:ln>
        </p:spPr>
      </p:pic>
      <p:pic>
        <p:nvPicPr>
          <p:cNvPr id="352" name="Imagen 351"/>
          <p:cNvPicPr/>
          <p:nvPr/>
        </p:nvPicPr>
        <p:blipFill>
          <a:blip r:embed="rId3"/>
          <a:stretch/>
        </p:blipFill>
        <p:spPr>
          <a:xfrm>
            <a:off x="7848000" y="6120000"/>
            <a:ext cx="2171520" cy="13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MAPA DE NAVEGACIÓN ACTUAL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352" name="Imagen 351"/>
          <p:cNvPicPr/>
          <p:nvPr/>
        </p:nvPicPr>
        <p:blipFill>
          <a:blip r:embed="rId2"/>
          <a:stretch/>
        </p:blipFill>
        <p:spPr>
          <a:xfrm>
            <a:off x="7848000" y="6120000"/>
            <a:ext cx="2171520" cy="1352160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2E6B92-8044-4136-A569-EA5FC1B35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375"/>
            <a:ext cx="10080625" cy="48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5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 algn="just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Para alojar el proyecto y llevar un control de versiones, se implementa la herramienta proporcionada por Github.</a:t>
            </a:r>
            <a:endParaRPr lang="es-AR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s-AR" sz="2600" b="0" strike="noStrike" spc="-1">
              <a:latin typeface="Arial"/>
            </a:endParaRPr>
          </a:p>
          <a:p>
            <a:pPr marL="432000" indent="-318240" algn="just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En conexión con Github y con una interfaz gráfica, se utiliza Gitkraken para gestionar el versionado.</a:t>
            </a:r>
            <a:endParaRPr lang="es-AR" sz="2600" b="0" strike="noStrike" spc="-1">
              <a:latin typeface="Arial"/>
            </a:endParaRPr>
          </a:p>
        </p:txBody>
      </p:sp>
      <p:pic>
        <p:nvPicPr>
          <p:cNvPr id="402" name="Imagen 234"/>
          <p:cNvPicPr/>
          <p:nvPr/>
        </p:nvPicPr>
        <p:blipFill>
          <a:blip r:embed="rId2"/>
          <a:stretch/>
        </p:blipFill>
        <p:spPr>
          <a:xfrm>
            <a:off x="6984000" y="2016000"/>
            <a:ext cx="2956680" cy="1537200"/>
          </a:xfrm>
          <a:prstGeom prst="rect">
            <a:avLst/>
          </a:prstGeom>
          <a:ln>
            <a:noFill/>
          </a:ln>
        </p:spPr>
      </p:pic>
      <p:pic>
        <p:nvPicPr>
          <p:cNvPr id="403" name="Imagen 235"/>
          <p:cNvPicPr/>
          <p:nvPr/>
        </p:nvPicPr>
        <p:blipFill>
          <a:blip r:embed="rId3"/>
          <a:stretch/>
        </p:blipFill>
        <p:spPr>
          <a:xfrm>
            <a:off x="7704000" y="4176000"/>
            <a:ext cx="2137320" cy="213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8" name="Imagen 24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16000" y="1728000"/>
            <a:ext cx="9714600" cy="5215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409" name="CustomShape 5"/>
          <p:cNvSpPr/>
          <p:nvPr/>
        </p:nvSpPr>
        <p:spPr>
          <a:xfrm>
            <a:off x="216000" y="3744000"/>
            <a:ext cx="2086200" cy="20142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Line 6"/>
          <p:cNvSpPr/>
          <p:nvPr/>
        </p:nvSpPr>
        <p:spPr>
          <a:xfrm flipV="1">
            <a:off x="216000" y="3594960"/>
            <a:ext cx="3744000" cy="14904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Line 7"/>
          <p:cNvSpPr/>
          <p:nvPr/>
        </p:nvSpPr>
        <p:spPr>
          <a:xfrm flipV="1">
            <a:off x="216000" y="5328000"/>
            <a:ext cx="3744000" cy="43200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Line 8"/>
          <p:cNvSpPr/>
          <p:nvPr/>
        </p:nvSpPr>
        <p:spPr>
          <a:xfrm flipV="1">
            <a:off x="2304000" y="3594960"/>
            <a:ext cx="3646440" cy="14904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Line 9"/>
          <p:cNvSpPr/>
          <p:nvPr/>
        </p:nvSpPr>
        <p:spPr>
          <a:xfrm flipV="1">
            <a:off x="2304000" y="5328000"/>
            <a:ext cx="3646440" cy="432000"/>
          </a:xfrm>
          <a:prstGeom prst="line">
            <a:avLst/>
          </a:prstGeom>
          <a:ln>
            <a:solidFill>
              <a:srgbClr val="0066B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4" name="Imagen 413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60000" y="3594960"/>
            <a:ext cx="1988640" cy="1731240"/>
          </a:xfrm>
          <a:prstGeom prst="rect">
            <a:avLst/>
          </a:prstGeom>
          <a:ln>
            <a:noFill/>
          </a:ln>
        </p:spPr>
      </p:pic>
      <p:sp>
        <p:nvSpPr>
          <p:cNvPr id="415" name="CustomShape 10"/>
          <p:cNvSpPr/>
          <p:nvPr/>
        </p:nvSpPr>
        <p:spPr>
          <a:xfrm>
            <a:off x="648000" y="1800000"/>
            <a:ext cx="2446200" cy="430200"/>
          </a:xfrm>
          <a:prstGeom prst="rect">
            <a:avLst/>
          </a:prstGeom>
          <a:noFill/>
          <a:ln w="1908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SISTEMA DE CONTROL DE VERSIONES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360000" y="1980000"/>
            <a:ext cx="661860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0" name="Imagen 24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16000" y="1728000"/>
            <a:ext cx="9714600" cy="5215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421" name="Imagen 420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48000" y="1841400"/>
            <a:ext cx="3011760" cy="51022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422" name="CustomShape 5"/>
          <p:cNvSpPr/>
          <p:nvPr/>
        </p:nvSpPr>
        <p:spPr>
          <a:xfrm>
            <a:off x="4104000" y="2232000"/>
            <a:ext cx="3310200" cy="28620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6"/>
          <p:cNvSpPr/>
          <p:nvPr/>
        </p:nvSpPr>
        <p:spPr>
          <a:xfrm>
            <a:off x="648000" y="3528000"/>
            <a:ext cx="1438200" cy="214200"/>
          </a:xfrm>
          <a:prstGeom prst="rect">
            <a:avLst/>
          </a:prstGeom>
          <a:noFill/>
          <a:ln w="19080">
            <a:solidFill>
              <a:srgbClr val="CE18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60000" y="1980000"/>
            <a:ext cx="935424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2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Para establecer una comunicación en la actualidad, se utilizan diferentes medios:</a:t>
            </a:r>
            <a:endParaRPr lang="es-AR" sz="2200" b="0" strike="noStrike" spc="-1">
              <a:latin typeface="Arial"/>
            </a:endParaRPr>
          </a:p>
        </p:txBody>
      </p:sp>
      <p:pic>
        <p:nvPicPr>
          <p:cNvPr id="285" name="Imagen 284"/>
          <p:cNvPicPr/>
          <p:nvPr/>
        </p:nvPicPr>
        <p:blipFill>
          <a:blip r:embed="rId2"/>
          <a:stretch/>
        </p:blipFill>
        <p:spPr>
          <a:xfrm>
            <a:off x="792000" y="3456000"/>
            <a:ext cx="1076400" cy="1076400"/>
          </a:xfrm>
          <a:prstGeom prst="rect">
            <a:avLst/>
          </a:prstGeom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86" name="Imagen 285"/>
          <p:cNvPicPr/>
          <p:nvPr/>
        </p:nvPicPr>
        <p:blipFill>
          <a:blip r:embed="rId3"/>
          <a:stretch/>
        </p:blipFill>
        <p:spPr>
          <a:xfrm>
            <a:off x="2520000" y="3456000"/>
            <a:ext cx="1076400" cy="1076400"/>
          </a:xfrm>
          <a:prstGeom prst="rect">
            <a:avLst/>
          </a:prstGeom>
          <a:ln>
            <a:noFill/>
          </a:ln>
        </p:spPr>
      </p:pic>
      <p:pic>
        <p:nvPicPr>
          <p:cNvPr id="287" name="Imagen 286"/>
          <p:cNvPicPr/>
          <p:nvPr/>
        </p:nvPicPr>
        <p:blipFill>
          <a:blip r:embed="rId4"/>
          <a:stretch/>
        </p:blipFill>
        <p:spPr>
          <a:xfrm>
            <a:off x="4176000" y="3456000"/>
            <a:ext cx="1076400" cy="1076400"/>
          </a:xfrm>
          <a:prstGeom prst="rect">
            <a:avLst/>
          </a:prstGeom>
          <a:ln>
            <a:noFill/>
          </a:ln>
        </p:spPr>
      </p:pic>
      <p:pic>
        <p:nvPicPr>
          <p:cNvPr id="288" name="Imagen 287"/>
          <p:cNvPicPr/>
          <p:nvPr/>
        </p:nvPicPr>
        <p:blipFill>
          <a:blip r:embed="rId5"/>
          <a:stretch/>
        </p:blipFill>
        <p:spPr>
          <a:xfrm>
            <a:off x="7357680" y="3456000"/>
            <a:ext cx="2156400" cy="1076400"/>
          </a:xfrm>
          <a:prstGeom prst="rect">
            <a:avLst/>
          </a:prstGeom>
          <a:ln>
            <a:noFill/>
          </a:ln>
        </p:spPr>
      </p:pic>
      <p:pic>
        <p:nvPicPr>
          <p:cNvPr id="289" name="Imagen 288"/>
          <p:cNvPicPr/>
          <p:nvPr/>
        </p:nvPicPr>
        <p:blipFill>
          <a:blip r:embed="rId6"/>
          <a:stretch/>
        </p:blipFill>
        <p:spPr>
          <a:xfrm>
            <a:off x="5904000" y="3456000"/>
            <a:ext cx="1076400" cy="1076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90" name="Imagen 289"/>
          <p:cNvPicPr/>
          <p:nvPr/>
        </p:nvPicPr>
        <p:blipFill>
          <a:blip r:embed="rId7"/>
          <a:stretch/>
        </p:blipFill>
        <p:spPr>
          <a:xfrm>
            <a:off x="7737840" y="5565240"/>
            <a:ext cx="1330560" cy="138528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792000" y="2880000"/>
            <a:ext cx="2228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Formal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720000" y="5238720"/>
            <a:ext cx="2228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Informal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576000" y="2664000"/>
            <a:ext cx="9140400" cy="2300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6"/>
          <p:cNvSpPr/>
          <p:nvPr/>
        </p:nvSpPr>
        <p:spPr>
          <a:xfrm>
            <a:off x="576000" y="4968000"/>
            <a:ext cx="9140400" cy="222840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Imagen 294"/>
          <p:cNvPicPr/>
          <p:nvPr/>
        </p:nvPicPr>
        <p:blipFill>
          <a:blip r:embed="rId8"/>
          <a:stretch/>
        </p:blipFill>
        <p:spPr>
          <a:xfrm>
            <a:off x="4074480" y="5688000"/>
            <a:ext cx="1825920" cy="1148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96" name="Imagen 295"/>
          <p:cNvPicPr/>
          <p:nvPr/>
        </p:nvPicPr>
        <p:blipFill>
          <a:blip r:embed="rId8"/>
          <a:stretch/>
        </p:blipFill>
        <p:spPr>
          <a:xfrm>
            <a:off x="645120" y="5688000"/>
            <a:ext cx="1825920" cy="1148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97" name="CustomShape 7"/>
          <p:cNvSpPr/>
          <p:nvPr/>
        </p:nvSpPr>
        <p:spPr>
          <a:xfrm>
            <a:off x="5688000" y="6120000"/>
            <a:ext cx="1724400" cy="284400"/>
          </a:xfrm>
          <a:custGeom>
            <a:avLst/>
            <a:gdLst/>
            <a:ahLst/>
            <a:cxnLst/>
            <a:rect l="l" t="t" r="r" b="b"/>
            <a:pathLst>
              <a:path w="4802" h="802">
                <a:moveTo>
                  <a:pt x="0" y="200"/>
                </a:moveTo>
                <a:lnTo>
                  <a:pt x="3600" y="200"/>
                </a:lnTo>
                <a:lnTo>
                  <a:pt x="3600" y="0"/>
                </a:lnTo>
                <a:lnTo>
                  <a:pt x="4801" y="400"/>
                </a:lnTo>
                <a:lnTo>
                  <a:pt x="3600" y="801"/>
                </a:lnTo>
                <a:lnTo>
                  <a:pt x="360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8"/>
          <p:cNvSpPr/>
          <p:nvPr/>
        </p:nvSpPr>
        <p:spPr>
          <a:xfrm rot="28200">
            <a:off x="2472120" y="6123240"/>
            <a:ext cx="1724400" cy="284400"/>
          </a:xfrm>
          <a:custGeom>
            <a:avLst/>
            <a:gdLst/>
            <a:ahLst/>
            <a:cxnLst/>
            <a:rect l="l" t="t" r="r" b="b"/>
            <a:pathLst>
              <a:path w="4804" h="802">
                <a:moveTo>
                  <a:pt x="4800" y="205"/>
                </a:moveTo>
                <a:lnTo>
                  <a:pt x="1200" y="200"/>
                </a:lnTo>
                <a:lnTo>
                  <a:pt x="1199" y="0"/>
                </a:lnTo>
                <a:lnTo>
                  <a:pt x="0" y="399"/>
                </a:lnTo>
                <a:lnTo>
                  <a:pt x="1204" y="801"/>
                </a:lnTo>
                <a:lnTo>
                  <a:pt x="1203" y="600"/>
                </a:lnTo>
                <a:lnTo>
                  <a:pt x="4803" y="605"/>
                </a:lnTo>
                <a:lnTo>
                  <a:pt x="4800" y="20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9"/>
          <p:cNvSpPr/>
          <p:nvPr/>
        </p:nvSpPr>
        <p:spPr>
          <a:xfrm>
            <a:off x="93600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E-mail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792000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Folletería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5796000" y="453564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Página web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2" name="CustomShape 12"/>
          <p:cNvSpPr/>
          <p:nvPr/>
        </p:nvSpPr>
        <p:spPr>
          <a:xfrm>
            <a:off x="4061880" y="4536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Expedientes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>
            <a:off x="2448000" y="453564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Documentos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4" name="CustomShape 14"/>
          <p:cNvSpPr/>
          <p:nvPr/>
        </p:nvSpPr>
        <p:spPr>
          <a:xfrm>
            <a:off x="96228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453600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306" name="CustomShape 16"/>
          <p:cNvSpPr/>
          <p:nvPr/>
        </p:nvSpPr>
        <p:spPr>
          <a:xfrm>
            <a:off x="7920000" y="6840000"/>
            <a:ext cx="150876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Alumnos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Pruebas Unitarias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27" name="Imagen 426"/>
          <p:cNvPicPr/>
          <p:nvPr/>
        </p:nvPicPr>
        <p:blipFill>
          <a:blip r:embed="rId2"/>
          <a:stretch/>
        </p:blipFill>
        <p:spPr>
          <a:xfrm>
            <a:off x="288000" y="2376000"/>
            <a:ext cx="2095200" cy="1028520"/>
          </a:xfrm>
          <a:prstGeom prst="rect">
            <a:avLst/>
          </a:prstGeom>
          <a:ln>
            <a:noFill/>
          </a:ln>
        </p:spPr>
      </p:pic>
      <p:pic>
        <p:nvPicPr>
          <p:cNvPr id="428" name="Imagen 427"/>
          <p:cNvPicPr/>
          <p:nvPr/>
        </p:nvPicPr>
        <p:blipFill>
          <a:blip r:embed="rId3"/>
          <a:stretch/>
        </p:blipFill>
        <p:spPr>
          <a:xfrm>
            <a:off x="2520000" y="2376000"/>
            <a:ext cx="7280640" cy="4205160"/>
          </a:xfrm>
          <a:prstGeom prst="rect">
            <a:avLst/>
          </a:prstGeom>
          <a:ln>
            <a:noFill/>
          </a:ln>
        </p:spPr>
      </p:pic>
      <p:pic>
        <p:nvPicPr>
          <p:cNvPr id="429" name="Imagen 428"/>
          <p:cNvPicPr/>
          <p:nvPr/>
        </p:nvPicPr>
        <p:blipFill>
          <a:blip r:embed="rId4"/>
          <a:stretch/>
        </p:blipFill>
        <p:spPr>
          <a:xfrm>
            <a:off x="377280" y="6048000"/>
            <a:ext cx="837720" cy="747360"/>
          </a:xfrm>
          <a:prstGeom prst="rect">
            <a:avLst/>
          </a:prstGeom>
          <a:ln>
            <a:noFill/>
          </a:ln>
        </p:spPr>
      </p:pic>
      <p:pic>
        <p:nvPicPr>
          <p:cNvPr id="430" name="Imagen 182"/>
          <p:cNvPicPr/>
          <p:nvPr/>
        </p:nvPicPr>
        <p:blipFill>
          <a:blip r:embed="rId5"/>
          <a:stretch/>
        </p:blipFill>
        <p:spPr>
          <a:xfrm>
            <a:off x="432000" y="4752000"/>
            <a:ext cx="725760" cy="864000"/>
          </a:xfrm>
          <a:prstGeom prst="rect">
            <a:avLst/>
          </a:prstGeom>
          <a:ln>
            <a:noFill/>
          </a:ln>
        </p:spPr>
      </p:pic>
      <p:cxnSp>
        <p:nvCxnSpPr>
          <p:cNvPr id="431" name="Line 4"/>
          <p:cNvCxnSpPr>
            <a:stCxn id="430" idx="2"/>
            <a:endCxn id="429" idx="0"/>
          </p:cNvCxnSpPr>
          <p:nvPr/>
        </p:nvCxnSpPr>
        <p:spPr>
          <a:xfrm>
            <a:off x="794880" y="5616000"/>
            <a:ext cx="1440" cy="432360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Pruebas Unitarias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35" name="Imagen 434"/>
          <p:cNvPicPr/>
          <p:nvPr/>
        </p:nvPicPr>
        <p:blipFill>
          <a:blip r:embed="rId2"/>
          <a:stretch/>
        </p:blipFill>
        <p:spPr>
          <a:xfrm>
            <a:off x="712440" y="2444400"/>
            <a:ext cx="8143560" cy="317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pc="-1" dirty="0">
                <a:solidFill>
                  <a:srgbClr val="FFFFFF"/>
                </a:solidFill>
                <a:latin typeface="Source Sans Pro Black"/>
              </a:rPr>
              <a:t>Conclusión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7DA8AF8-6062-4AC7-86F2-A14BCCF32090}"/>
              </a:ext>
            </a:extLst>
          </p:cNvPr>
          <p:cNvSpPr/>
          <p:nvPr/>
        </p:nvSpPr>
        <p:spPr>
          <a:xfrm>
            <a:off x="1589408" y="2404579"/>
            <a:ext cx="6895424" cy="3081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600"/>
              </a:spcAft>
            </a:pPr>
            <a:r>
              <a:rPr lang="es-ES_tradnl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resultado se espera que este sistema colabore con la dirección de la Escuela en la organización y administración del área curricular, y provea una mejor perspectiva de las actividades que se realizan dentro del ámbito de Escuela.</a:t>
            </a:r>
            <a:endParaRPr lang="es-A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031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SISTEMA WEB PARA LA GESTIÓN CURRICULAR CARRERAS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3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pic>
        <p:nvPicPr>
          <p:cNvPr id="439" name="Imagen 438"/>
          <p:cNvPicPr/>
          <p:nvPr/>
        </p:nvPicPr>
        <p:blipFill>
          <a:blip r:embed="rId2"/>
          <a:stretch/>
        </p:blipFill>
        <p:spPr>
          <a:xfrm>
            <a:off x="2016000" y="1816560"/>
            <a:ext cx="4760280" cy="3293640"/>
          </a:xfrm>
          <a:prstGeom prst="rect">
            <a:avLst/>
          </a:prstGeom>
          <a:ln>
            <a:noFill/>
          </a:ln>
        </p:spPr>
      </p:pic>
      <p:pic>
        <p:nvPicPr>
          <p:cNvPr id="440" name="Imagen 439"/>
          <p:cNvPicPr/>
          <p:nvPr/>
        </p:nvPicPr>
        <p:blipFill>
          <a:blip r:embed="rId3"/>
          <a:stretch/>
        </p:blipFill>
        <p:spPr>
          <a:xfrm>
            <a:off x="2232000" y="5327280"/>
            <a:ext cx="4390200" cy="1798920"/>
          </a:xfrm>
          <a:prstGeom prst="rect">
            <a:avLst/>
          </a:prstGeom>
          <a:ln>
            <a:noFill/>
          </a:ln>
        </p:spPr>
      </p:pic>
      <p:pic>
        <p:nvPicPr>
          <p:cNvPr id="441" name="Imagen 440"/>
          <p:cNvPicPr/>
          <p:nvPr/>
        </p:nvPicPr>
        <p:blipFill>
          <a:blip r:embed="rId4"/>
          <a:stretch/>
        </p:blipFill>
        <p:spPr>
          <a:xfrm>
            <a:off x="7704000" y="3528000"/>
            <a:ext cx="1986120" cy="15822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pic>
        <p:nvPicPr>
          <p:cNvPr id="209" name="Imagen 208"/>
          <p:cNvPicPr/>
          <p:nvPr/>
        </p:nvPicPr>
        <p:blipFill>
          <a:blip r:embed="rId2"/>
          <a:stretch/>
        </p:blipFill>
        <p:spPr>
          <a:xfrm>
            <a:off x="2831400" y="3672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10" name="Imagen 209"/>
          <p:cNvPicPr/>
          <p:nvPr/>
        </p:nvPicPr>
        <p:blipFill>
          <a:blip r:embed="rId3"/>
          <a:stretch/>
        </p:blipFill>
        <p:spPr>
          <a:xfrm>
            <a:off x="130680" y="3497760"/>
            <a:ext cx="1428120" cy="1377720"/>
          </a:xfrm>
          <a:prstGeom prst="rect">
            <a:avLst/>
          </a:prstGeom>
          <a:ln>
            <a:noFill/>
          </a:ln>
        </p:spPr>
      </p:pic>
      <p:pic>
        <p:nvPicPr>
          <p:cNvPr id="211" name="Imagen 210"/>
          <p:cNvPicPr/>
          <p:nvPr/>
        </p:nvPicPr>
        <p:blipFill>
          <a:blip r:embed="rId2"/>
          <a:stretch/>
        </p:blipFill>
        <p:spPr>
          <a:xfrm>
            <a:off x="2831400" y="1728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12" name="Imagen 211"/>
          <p:cNvPicPr/>
          <p:nvPr/>
        </p:nvPicPr>
        <p:blipFill>
          <a:blip r:embed="rId2"/>
          <a:stretch/>
        </p:blipFill>
        <p:spPr>
          <a:xfrm>
            <a:off x="2831400" y="5832000"/>
            <a:ext cx="1040760" cy="10044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13" name="CustomShape 2"/>
          <p:cNvSpPr/>
          <p:nvPr/>
        </p:nvSpPr>
        <p:spPr>
          <a:xfrm flipV="1">
            <a:off x="1562400" y="4066200"/>
            <a:ext cx="126576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846360" y="349776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4"/>
          <p:cNvSpPr/>
          <p:nvPr/>
        </p:nvSpPr>
        <p:spPr>
          <a:xfrm>
            <a:off x="1558800" y="4075560"/>
            <a:ext cx="1265760" cy="214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6" name="Imagen 215"/>
          <p:cNvPicPr/>
          <p:nvPr/>
        </p:nvPicPr>
        <p:blipFill>
          <a:blip r:embed="rId4"/>
          <a:stretch/>
        </p:blipFill>
        <p:spPr>
          <a:xfrm>
            <a:off x="5144760" y="460728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7" name="Imagen 216"/>
          <p:cNvPicPr/>
          <p:nvPr/>
        </p:nvPicPr>
        <p:blipFill>
          <a:blip r:embed="rId4"/>
          <a:stretch/>
        </p:blipFill>
        <p:spPr>
          <a:xfrm>
            <a:off x="5144760" y="388728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8" name="Imagen 217"/>
          <p:cNvPicPr/>
          <p:nvPr/>
        </p:nvPicPr>
        <p:blipFill>
          <a:blip r:embed="rId4"/>
          <a:stretch/>
        </p:blipFill>
        <p:spPr>
          <a:xfrm>
            <a:off x="5144760" y="316800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19" name="Imagen 218"/>
          <p:cNvPicPr/>
          <p:nvPr/>
        </p:nvPicPr>
        <p:blipFill>
          <a:blip r:embed="rId4"/>
          <a:stretch/>
        </p:blipFill>
        <p:spPr>
          <a:xfrm>
            <a:off x="5144760" y="1913400"/>
            <a:ext cx="1190160" cy="645120"/>
          </a:xfrm>
          <a:prstGeom prst="rect">
            <a:avLst/>
          </a:prstGeom>
          <a:ln>
            <a:noFill/>
          </a:ln>
        </p:spPr>
      </p:pic>
      <p:pic>
        <p:nvPicPr>
          <p:cNvPr id="220" name="Imagen 219"/>
          <p:cNvPicPr/>
          <p:nvPr/>
        </p:nvPicPr>
        <p:blipFill>
          <a:blip r:embed="rId4"/>
          <a:stretch/>
        </p:blipFill>
        <p:spPr>
          <a:xfrm>
            <a:off x="5155560" y="6048000"/>
            <a:ext cx="1190520" cy="64512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3875760" y="4176000"/>
            <a:ext cx="1265760" cy="75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3875760" y="4176000"/>
            <a:ext cx="1265760" cy="3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3875760" y="2232000"/>
            <a:ext cx="1265760" cy="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8"/>
          <p:cNvSpPr/>
          <p:nvPr/>
        </p:nvSpPr>
        <p:spPr>
          <a:xfrm>
            <a:off x="3875760" y="6336000"/>
            <a:ext cx="1276560" cy="3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9"/>
          <p:cNvSpPr/>
          <p:nvPr/>
        </p:nvSpPr>
        <p:spPr>
          <a:xfrm>
            <a:off x="2953800" y="2790720"/>
            <a:ext cx="126540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Derecho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6" name="CustomShape 10"/>
          <p:cNvSpPr/>
          <p:nvPr/>
        </p:nvSpPr>
        <p:spPr>
          <a:xfrm>
            <a:off x="2881800" y="473472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7" name="CustomShape 11"/>
          <p:cNvSpPr/>
          <p:nvPr/>
        </p:nvSpPr>
        <p:spPr>
          <a:xfrm>
            <a:off x="2888640" y="684000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Economía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8" name="CustomShape 12"/>
          <p:cNvSpPr/>
          <p:nvPr/>
        </p:nvSpPr>
        <p:spPr>
          <a:xfrm>
            <a:off x="6487920" y="2088000"/>
            <a:ext cx="126468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Abogacía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29" name="CustomShape 13"/>
          <p:cNvSpPr/>
          <p:nvPr/>
        </p:nvSpPr>
        <p:spPr>
          <a:xfrm>
            <a:off x="6413400" y="6192000"/>
            <a:ext cx="14889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Licenciatura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0" name="CustomShape 14"/>
          <p:cNvSpPr/>
          <p:nvPr/>
        </p:nvSpPr>
        <p:spPr>
          <a:xfrm>
            <a:off x="6413400" y="4824000"/>
            <a:ext cx="1414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Tecnicatura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1" name="CustomShape 15"/>
          <p:cNvSpPr/>
          <p:nvPr/>
        </p:nvSpPr>
        <p:spPr>
          <a:xfrm>
            <a:off x="6449760" y="3294720"/>
            <a:ext cx="1265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Ingeniería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6427440" y="4065480"/>
            <a:ext cx="1488960" cy="3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Licenciatura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33" name="Imagen 232"/>
          <p:cNvPicPr/>
          <p:nvPr/>
        </p:nvPicPr>
        <p:blipFill>
          <a:blip r:embed="rId5"/>
          <a:stretch/>
        </p:blipFill>
        <p:spPr>
          <a:xfrm>
            <a:off x="8523720" y="3585960"/>
            <a:ext cx="1234440" cy="1234440"/>
          </a:xfrm>
          <a:prstGeom prst="rect">
            <a:avLst/>
          </a:prstGeom>
          <a:ln>
            <a:noFill/>
          </a:ln>
        </p:spPr>
      </p:pic>
      <p:pic>
        <p:nvPicPr>
          <p:cNvPr id="234" name="Imagen 233"/>
          <p:cNvPicPr/>
          <p:nvPr/>
        </p:nvPicPr>
        <p:blipFill>
          <a:blip r:embed="rId6"/>
          <a:stretch/>
        </p:blipFill>
        <p:spPr>
          <a:xfrm>
            <a:off x="8582400" y="5486400"/>
            <a:ext cx="1206000" cy="1206000"/>
          </a:xfrm>
          <a:prstGeom prst="rect">
            <a:avLst/>
          </a:prstGeom>
          <a:ln>
            <a:noFill/>
          </a:ln>
        </p:spPr>
      </p:pic>
      <p:pic>
        <p:nvPicPr>
          <p:cNvPr id="235" name="Imagen 234"/>
          <p:cNvPicPr/>
          <p:nvPr/>
        </p:nvPicPr>
        <p:blipFill>
          <a:blip r:embed="rId6"/>
          <a:stretch/>
        </p:blipFill>
        <p:spPr>
          <a:xfrm>
            <a:off x="8510400" y="1800000"/>
            <a:ext cx="1206000" cy="1206000"/>
          </a:xfrm>
          <a:prstGeom prst="rect">
            <a:avLst/>
          </a:prstGeom>
          <a:ln>
            <a:noFill/>
          </a:ln>
        </p:spPr>
      </p:pic>
      <p:sp>
        <p:nvSpPr>
          <p:cNvPr id="236" name="CustomShape 17"/>
          <p:cNvSpPr/>
          <p:nvPr/>
        </p:nvSpPr>
        <p:spPr>
          <a:xfrm>
            <a:off x="7824960" y="1772640"/>
            <a:ext cx="232200" cy="1220400"/>
          </a:xfrm>
          <a:custGeom>
            <a:avLst/>
            <a:gdLst/>
            <a:ahLst/>
            <a:cxnLst/>
            <a:rect l="l" t="t" r="r" b="b"/>
            <a:pathLst>
              <a:path w="657" h="3402">
                <a:moveTo>
                  <a:pt x="0" y="0"/>
                </a:moveTo>
                <a:cubicBezTo>
                  <a:pt x="164" y="0"/>
                  <a:pt x="328" y="141"/>
                  <a:pt x="328" y="283"/>
                </a:cubicBezTo>
                <a:lnTo>
                  <a:pt x="328" y="1312"/>
                </a:lnTo>
                <a:cubicBezTo>
                  <a:pt x="328" y="1454"/>
                  <a:pt x="492" y="1596"/>
                  <a:pt x="656" y="1596"/>
                </a:cubicBezTo>
                <a:cubicBezTo>
                  <a:pt x="492" y="1596"/>
                  <a:pt x="328" y="1737"/>
                  <a:pt x="328" y="1879"/>
                </a:cubicBezTo>
                <a:lnTo>
                  <a:pt x="328" y="3117"/>
                </a:lnTo>
                <a:cubicBezTo>
                  <a:pt x="328" y="3259"/>
                  <a:pt x="164" y="3401"/>
                  <a:pt x="0" y="34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8"/>
          <p:cNvSpPr/>
          <p:nvPr/>
        </p:nvSpPr>
        <p:spPr>
          <a:xfrm>
            <a:off x="7848000" y="3240000"/>
            <a:ext cx="232200" cy="1868400"/>
          </a:xfrm>
          <a:custGeom>
            <a:avLst/>
            <a:gdLst/>
            <a:ahLst/>
            <a:cxnLst/>
            <a:rect l="l" t="t" r="r" b="b"/>
            <a:pathLst>
              <a:path w="657" h="5202">
                <a:moveTo>
                  <a:pt x="0" y="0"/>
                </a:moveTo>
                <a:cubicBezTo>
                  <a:pt x="164" y="0"/>
                  <a:pt x="328" y="216"/>
                  <a:pt x="328" y="433"/>
                </a:cubicBezTo>
                <a:lnTo>
                  <a:pt x="328" y="2007"/>
                </a:lnTo>
                <a:cubicBezTo>
                  <a:pt x="328" y="2223"/>
                  <a:pt x="492" y="2440"/>
                  <a:pt x="656" y="2440"/>
                </a:cubicBezTo>
                <a:cubicBezTo>
                  <a:pt x="492" y="2440"/>
                  <a:pt x="328" y="2657"/>
                  <a:pt x="328" y="2874"/>
                </a:cubicBezTo>
                <a:lnTo>
                  <a:pt x="328" y="4767"/>
                </a:lnTo>
                <a:cubicBezTo>
                  <a:pt x="328" y="4984"/>
                  <a:pt x="164" y="5201"/>
                  <a:pt x="0" y="52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19"/>
          <p:cNvSpPr/>
          <p:nvPr/>
        </p:nvSpPr>
        <p:spPr>
          <a:xfrm>
            <a:off x="7837200" y="5472000"/>
            <a:ext cx="232200" cy="1220400"/>
          </a:xfrm>
          <a:custGeom>
            <a:avLst/>
            <a:gdLst/>
            <a:ahLst/>
            <a:cxnLst/>
            <a:rect l="l" t="t" r="r" b="b"/>
            <a:pathLst>
              <a:path w="657" h="3402">
                <a:moveTo>
                  <a:pt x="0" y="0"/>
                </a:moveTo>
                <a:cubicBezTo>
                  <a:pt x="164" y="0"/>
                  <a:pt x="328" y="141"/>
                  <a:pt x="328" y="283"/>
                </a:cubicBezTo>
                <a:lnTo>
                  <a:pt x="328" y="1312"/>
                </a:lnTo>
                <a:cubicBezTo>
                  <a:pt x="328" y="1454"/>
                  <a:pt x="492" y="1596"/>
                  <a:pt x="656" y="1596"/>
                </a:cubicBezTo>
                <a:cubicBezTo>
                  <a:pt x="492" y="1596"/>
                  <a:pt x="328" y="1737"/>
                  <a:pt x="328" y="1879"/>
                </a:cubicBezTo>
                <a:lnTo>
                  <a:pt x="328" y="3117"/>
                </a:lnTo>
                <a:cubicBezTo>
                  <a:pt x="328" y="3259"/>
                  <a:pt x="164" y="3401"/>
                  <a:pt x="0" y="3401"/>
                </a:cubicBezTo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20"/>
          <p:cNvSpPr/>
          <p:nvPr/>
        </p:nvSpPr>
        <p:spPr>
          <a:xfrm flipV="1">
            <a:off x="1551960" y="2111040"/>
            <a:ext cx="1268640" cy="195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1"/>
          <p:cNvSpPr/>
          <p:nvPr/>
        </p:nvSpPr>
        <p:spPr>
          <a:xfrm flipV="1">
            <a:off x="3892680" y="3502867"/>
            <a:ext cx="1267200" cy="69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 dirty="0">
                <a:solidFill>
                  <a:srgbClr val="FFFFFF"/>
                </a:solidFill>
                <a:latin typeface="Source Sans Pro Black"/>
                <a:ea typeface="DejaVu Sans"/>
              </a:rPr>
              <a:t>ANTEPROYECTO</a:t>
            </a:r>
            <a:endParaRPr lang="es-AR" sz="36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144440" y="2791800"/>
            <a:ext cx="15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Tecnicatura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8928000" y="1853280"/>
            <a:ext cx="1041480" cy="1005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244" name="CustomShape 3"/>
          <p:cNvSpPr/>
          <p:nvPr/>
        </p:nvSpPr>
        <p:spPr>
          <a:xfrm flipV="1">
            <a:off x="6687000" y="2201400"/>
            <a:ext cx="2238840" cy="2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4"/>
          <p:cNvSpPr/>
          <p:nvPr/>
        </p:nvSpPr>
        <p:spPr>
          <a:xfrm>
            <a:off x="9072000" y="2861280"/>
            <a:ext cx="86148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Título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46" name="Imagen 245"/>
          <p:cNvPicPr/>
          <p:nvPr/>
        </p:nvPicPr>
        <p:blipFill>
          <a:blip r:embed="rId3"/>
          <a:stretch/>
        </p:blipFill>
        <p:spPr>
          <a:xfrm>
            <a:off x="3536280" y="4805280"/>
            <a:ext cx="1041480" cy="1005480"/>
          </a:xfrm>
          <a:prstGeom prst="rect">
            <a:avLst/>
          </a:prstGeom>
          <a:ln>
            <a:noFill/>
          </a:ln>
        </p:spPr>
      </p:pic>
      <p:pic>
        <p:nvPicPr>
          <p:cNvPr id="247" name="Imagen 246"/>
          <p:cNvPicPr/>
          <p:nvPr/>
        </p:nvPicPr>
        <p:blipFill>
          <a:blip r:embed="rId4"/>
          <a:stretch/>
        </p:blipFill>
        <p:spPr>
          <a:xfrm>
            <a:off x="3428280" y="343728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3240000" y="440928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Programación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3600000" y="5813280"/>
            <a:ext cx="1049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E. Frati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50" name="Imagen 249"/>
          <p:cNvPicPr/>
          <p:nvPr/>
        </p:nvPicPr>
        <p:blipFill>
          <a:blip r:embed="rId4"/>
          <a:stretch/>
        </p:blipFill>
        <p:spPr>
          <a:xfrm>
            <a:off x="5228280" y="341856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51" name="CustomShape 7"/>
          <p:cNvSpPr/>
          <p:nvPr/>
        </p:nvSpPr>
        <p:spPr>
          <a:xfrm>
            <a:off x="5184000" y="439056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Sistemas I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5292000" y="5794560"/>
            <a:ext cx="143748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F. Carmona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53" name="Imagen 252"/>
          <p:cNvPicPr/>
          <p:nvPr/>
        </p:nvPicPr>
        <p:blipFill>
          <a:blip r:embed="rId3"/>
          <a:stretch/>
        </p:blipFill>
        <p:spPr>
          <a:xfrm>
            <a:off x="7136280" y="4786560"/>
            <a:ext cx="1041480" cy="1005480"/>
          </a:xfrm>
          <a:prstGeom prst="rect">
            <a:avLst/>
          </a:prstGeom>
          <a:ln>
            <a:noFill/>
          </a:ln>
        </p:spPr>
      </p:pic>
      <p:pic>
        <p:nvPicPr>
          <p:cNvPr id="254" name="Imagen 253"/>
          <p:cNvPicPr/>
          <p:nvPr/>
        </p:nvPicPr>
        <p:blipFill>
          <a:blip r:embed="rId4"/>
          <a:stretch/>
        </p:blipFill>
        <p:spPr>
          <a:xfrm>
            <a:off x="7028280" y="341856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55" name="CustomShape 9"/>
          <p:cNvSpPr/>
          <p:nvPr/>
        </p:nvSpPr>
        <p:spPr>
          <a:xfrm>
            <a:off x="6984000" y="4390560"/>
            <a:ext cx="1625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Diseño Web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7200000" y="5794560"/>
            <a:ext cx="1049760" cy="5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J. Texier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57" name="CustomShape 11"/>
          <p:cNvSpPr/>
          <p:nvPr/>
        </p:nvSpPr>
        <p:spPr>
          <a:xfrm flipH="1">
            <a:off x="4051800" y="3096000"/>
            <a:ext cx="1915200" cy="3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12"/>
          <p:cNvSpPr/>
          <p:nvPr/>
        </p:nvSpPr>
        <p:spPr>
          <a:xfrm>
            <a:off x="5971320" y="3096000"/>
            <a:ext cx="24480" cy="32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13"/>
          <p:cNvSpPr/>
          <p:nvPr/>
        </p:nvSpPr>
        <p:spPr>
          <a:xfrm>
            <a:off x="5971320" y="3096000"/>
            <a:ext cx="1576800" cy="32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0" name="Imagen 259"/>
          <p:cNvPicPr/>
          <p:nvPr/>
        </p:nvPicPr>
        <p:blipFill>
          <a:blip r:embed="rId5"/>
          <a:stretch/>
        </p:blipFill>
        <p:spPr>
          <a:xfrm>
            <a:off x="5256000" y="1665000"/>
            <a:ext cx="1428480" cy="1428480"/>
          </a:xfrm>
          <a:prstGeom prst="rect">
            <a:avLst/>
          </a:prstGeom>
          <a:ln>
            <a:noFill/>
          </a:ln>
        </p:spPr>
      </p:pic>
      <p:pic>
        <p:nvPicPr>
          <p:cNvPr id="261" name="Imagen 260"/>
          <p:cNvPicPr/>
          <p:nvPr/>
        </p:nvPicPr>
        <p:blipFill>
          <a:blip r:embed="rId6"/>
          <a:stretch/>
        </p:blipFill>
        <p:spPr>
          <a:xfrm>
            <a:off x="805320" y="1944000"/>
            <a:ext cx="1928160" cy="914760"/>
          </a:xfrm>
          <a:prstGeom prst="rect">
            <a:avLst/>
          </a:prstGeom>
          <a:ln>
            <a:noFill/>
          </a:ln>
        </p:spPr>
      </p:pic>
      <p:sp>
        <p:nvSpPr>
          <p:cNvPr id="262" name="CustomShape 14"/>
          <p:cNvSpPr/>
          <p:nvPr/>
        </p:nvSpPr>
        <p:spPr>
          <a:xfrm flipH="1">
            <a:off x="2733840" y="2380320"/>
            <a:ext cx="2517840" cy="2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16"/>
          <p:cNvSpPr/>
          <p:nvPr/>
        </p:nvSpPr>
        <p:spPr>
          <a:xfrm>
            <a:off x="4888440" y="6336000"/>
            <a:ext cx="2309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CORRELATIVIDAD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65" name="CustomShape 17"/>
          <p:cNvSpPr/>
          <p:nvPr/>
        </p:nvSpPr>
        <p:spPr>
          <a:xfrm>
            <a:off x="144000" y="4218120"/>
            <a:ext cx="187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ASIGNATURAS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266" name="CustomShape 18"/>
          <p:cNvSpPr/>
          <p:nvPr/>
        </p:nvSpPr>
        <p:spPr>
          <a:xfrm>
            <a:off x="496440" y="5112000"/>
            <a:ext cx="2309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DOCENTES</a:t>
            </a:r>
            <a:endParaRPr lang="es-AR" sz="1800" b="0" strike="noStrike" spc="-1">
              <a:latin typeface="Arial"/>
            </a:endParaRPr>
          </a:p>
        </p:txBody>
      </p:sp>
      <p:pic>
        <p:nvPicPr>
          <p:cNvPr id="267" name="Imagen 266"/>
          <p:cNvPicPr/>
          <p:nvPr/>
        </p:nvPicPr>
        <p:blipFill>
          <a:blip r:embed="rId7"/>
          <a:stretch/>
        </p:blipFill>
        <p:spPr>
          <a:xfrm rot="21539400">
            <a:off x="1945800" y="4302720"/>
            <a:ext cx="934200" cy="222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68" name="Imagen 267"/>
          <p:cNvPicPr/>
          <p:nvPr/>
        </p:nvPicPr>
        <p:blipFill>
          <a:blip r:embed="rId7"/>
          <a:stretch/>
        </p:blipFill>
        <p:spPr>
          <a:xfrm rot="21539400">
            <a:off x="1945800" y="5182920"/>
            <a:ext cx="934200" cy="2224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269" name="Imagen 268"/>
          <p:cNvPicPr/>
          <p:nvPr/>
        </p:nvPicPr>
        <p:blipFill>
          <a:blip r:embed="rId8"/>
          <a:stretch/>
        </p:blipFill>
        <p:spPr>
          <a:xfrm>
            <a:off x="5364000" y="4752000"/>
            <a:ext cx="1041480" cy="1005480"/>
          </a:xfrm>
          <a:prstGeom prst="rect">
            <a:avLst/>
          </a:prstGeom>
          <a:ln>
            <a:noFill/>
          </a:ln>
        </p:spPr>
      </p:pic>
      <p:sp>
        <p:nvSpPr>
          <p:cNvPr id="270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2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21"/>
          <p:cNvSpPr/>
          <p:nvPr/>
        </p:nvSpPr>
        <p:spPr>
          <a:xfrm flipH="1">
            <a:off x="3124440" y="6745680"/>
            <a:ext cx="5332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Line 2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Line 2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Line 2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Line 2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81" name="Line 3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</a:ln>
        </p:spPr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9F4FE0B-FB39-4415-B572-9219CDA572EB}"/>
              </a:ext>
            </a:extLst>
          </p:cNvPr>
          <p:cNvCxnSpPr>
            <a:cxnSpLocks/>
          </p:cNvCxnSpPr>
          <p:nvPr/>
        </p:nvCxnSpPr>
        <p:spPr>
          <a:xfrm flipV="1">
            <a:off x="3124440" y="4091553"/>
            <a:ext cx="0" cy="2654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0A8E57F-86DC-4D44-9043-DF638A2BF37D}"/>
              </a:ext>
            </a:extLst>
          </p:cNvPr>
          <p:cNvCxnSpPr/>
          <p:nvPr/>
        </p:nvCxnSpPr>
        <p:spPr>
          <a:xfrm flipV="1">
            <a:off x="8456760" y="3921071"/>
            <a:ext cx="0" cy="2824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92F5DC8-E192-42E6-A590-AB7169D9FCF5}"/>
              </a:ext>
            </a:extLst>
          </p:cNvPr>
          <p:cNvCxnSpPr>
            <a:cxnSpLocks/>
            <a:endCxn id="247" idx="1"/>
          </p:cNvCxnSpPr>
          <p:nvPr/>
        </p:nvCxnSpPr>
        <p:spPr>
          <a:xfrm flipV="1">
            <a:off x="3124440" y="3940020"/>
            <a:ext cx="303840" cy="1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C42BF3C-CA53-4CF9-BF6B-6B0FBDA9E602}"/>
              </a:ext>
            </a:extLst>
          </p:cNvPr>
          <p:cNvCxnSpPr>
            <a:stCxn id="254" idx="3"/>
          </p:cNvCxnSpPr>
          <p:nvPr/>
        </p:nvCxnSpPr>
        <p:spPr>
          <a:xfrm>
            <a:off x="8069760" y="3921300"/>
            <a:ext cx="387000" cy="18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OBJETIVOS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s-AR" sz="2800" b="1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General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Diseñar un sistema para la gestión de información de una escuela de la UNdeC. </a:t>
            </a:r>
            <a:endParaRPr lang="es-A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r>
              <a:rPr lang="es-AR" sz="2800" b="1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Específicos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Relevar información de la escuela.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Diseñar un modelo de datos.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Analizar sistemas parecidos.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Desarrollar el sistema.</a:t>
            </a:r>
            <a:endParaRPr lang="es-AR" sz="2800" b="0" strike="noStrike" spc="-1">
              <a:latin typeface="Arial"/>
            </a:endParaRPr>
          </a:p>
          <a:p>
            <a:pPr marL="1620000" indent="-2131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2C3E50"/>
                </a:solidFill>
                <a:latin typeface="Source Sans Pro Semibold"/>
                <a:ea typeface="DejaVu Sans"/>
              </a:rPr>
              <a:t>Implementar el sistema.</a:t>
            </a:r>
            <a:endParaRPr lang="es-A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REQUERIMIENTOS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182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17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 cumplidos</a:t>
            </a: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: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Centralizar la información.	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Permitir consultas a la información</a:t>
            </a:r>
          </a:p>
          <a:p>
            <a:pPr marL="864000" lvl="1" indent="-318240"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Desarrollar una interfaz para usuarios administradores con las siguientes funcionalidades:</a:t>
            </a:r>
            <a:endParaRPr lang="es-AR" sz="1700" b="0" strike="noStrike" spc="-1" dirty="0">
              <a:solidFill>
                <a:srgbClr val="2C3E50"/>
              </a:solidFill>
              <a:latin typeface="Source Sans Pro Semibold"/>
              <a:ea typeface="源ノ角ゴシック Bold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</a:rPr>
              <a:t>Realizar </a:t>
            </a:r>
            <a:r>
              <a:rPr lang="es-AR" sz="1700" spc="-1" dirty="0" err="1">
                <a:solidFill>
                  <a:srgbClr val="2C3E50"/>
                </a:solidFill>
                <a:latin typeface="Source Sans Pro Semibold"/>
              </a:rPr>
              <a:t>ABMs</a:t>
            </a:r>
            <a:r>
              <a:rPr lang="es-AR" sz="1700" spc="-1" dirty="0">
                <a:solidFill>
                  <a:srgbClr val="2C3E50"/>
                </a:solidFill>
                <a:latin typeface="Source Sans Pro Semibold"/>
              </a:rPr>
              <a:t>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Asignar docente a asignaturas.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Designación de correlatividades.</a:t>
            </a:r>
          </a:p>
          <a:p>
            <a:pPr marL="432000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s-AR" sz="1700" b="1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Requerimientos pendientes</a:t>
            </a:r>
            <a:r>
              <a:rPr lang="es-AR" sz="1700" b="0" strike="noStrike" spc="-1" dirty="0">
                <a:solidFill>
                  <a:srgbClr val="2C3E50"/>
                </a:solidFill>
                <a:latin typeface="Source Sans Pro Semibold"/>
                <a:ea typeface="DejaVu Sans"/>
              </a:rPr>
              <a:t>:</a:t>
            </a:r>
            <a:endParaRPr lang="es-AR" sz="1700" b="0" strike="noStrike" spc="-1" dirty="0">
              <a:latin typeface="Arial"/>
            </a:endParaRP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Registrar turnos de exámenes.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Registrar horarios de docentes y asignaturas</a:t>
            </a:r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Realizar seguimiento de alumnos con trabajos finales y practicas </a:t>
            </a:r>
            <a:r>
              <a:rPr lang="es-AR" sz="1700" spc="-1" dirty="0" err="1">
                <a:solidFill>
                  <a:srgbClr val="2C3E50"/>
                </a:solidFill>
                <a:latin typeface="Source Sans Pro Semibold"/>
                <a:ea typeface="源ノ角ゴシック Bold"/>
              </a:rPr>
              <a:t>pre-profesionales</a:t>
            </a:r>
            <a:r>
              <a:rPr lang="es-AR" sz="1700" spc="-1" dirty="0">
                <a:solidFill>
                  <a:srgbClr val="2C3E50"/>
                </a:solidFill>
                <a:latin typeface="Source Sans Pro Semibold"/>
                <a:ea typeface="源ノ角ゴシック Bold"/>
              </a:rPr>
              <a:t> y egresados.</a:t>
            </a:r>
            <a:endParaRPr lang="es-AR" sz="1700" spc="-1" dirty="0"/>
          </a:p>
          <a:p>
            <a:pPr marL="864000" lvl="1" indent="-318240">
              <a:lnSpc>
                <a:spcPct val="100000"/>
              </a:lnSpc>
              <a:spcAft>
                <a:spcPts val="1134"/>
              </a:spcAft>
              <a:buClr>
                <a:srgbClr val="2C3E50"/>
              </a:buClr>
              <a:buSzPct val="75000"/>
              <a:buFont typeface="Symbol"/>
              <a:buChar char=""/>
            </a:pPr>
            <a:endParaRPr lang="es-AR" sz="17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60000" y="301320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3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METODOLOGÍA</a:t>
            </a:r>
            <a:endParaRPr lang="es-AR" sz="36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6000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1" name="Imagen 310"/>
          <p:cNvPicPr/>
          <p:nvPr/>
        </p:nvPicPr>
        <p:blipFill>
          <a:blip r:embed="rId2"/>
          <a:stretch/>
        </p:blipFill>
        <p:spPr>
          <a:xfrm>
            <a:off x="936000" y="1800000"/>
            <a:ext cx="8007120" cy="499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3192" y="3201777"/>
            <a:ext cx="9354240" cy="9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AR" sz="6000" b="1" strike="noStrike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MODELOS FU</a:t>
            </a:r>
            <a:r>
              <a:rPr lang="es-AR" sz="60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Source Sans Pro Black"/>
              </a:rPr>
              <a:t>NCIONALES</a:t>
            </a:r>
            <a:endParaRPr lang="es-AR" sz="6000" b="0" strike="noStrike" spc="-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7080" y="1980000"/>
            <a:ext cx="9354240" cy="50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</TotalTime>
  <Words>412</Words>
  <Application>Microsoft Office PowerPoint</Application>
  <PresentationFormat>Personalizado</PresentationFormat>
  <Paragraphs>221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33</vt:i4>
      </vt:variant>
    </vt:vector>
  </HeadingPairs>
  <TitlesOfParts>
    <vt:vector size="45" baseType="lpstr">
      <vt:lpstr>Arial</vt:lpstr>
      <vt:lpstr>Calibri</vt:lpstr>
      <vt:lpstr>Source Sans Pro</vt:lpstr>
      <vt:lpstr>Source Sans Pro Black</vt:lpstr>
      <vt:lpstr>Source Sans Pro Semibold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sergio</cp:lastModifiedBy>
  <cp:revision>90</cp:revision>
  <dcterms:created xsi:type="dcterms:W3CDTF">2018-05-09T20:39:43Z</dcterms:created>
  <dcterms:modified xsi:type="dcterms:W3CDTF">2019-12-06T19:03:12Z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